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41" r:id="rId17"/>
    <p:sldId id="340" r:id="rId18"/>
    <p:sldId id="269" r:id="rId19"/>
    <p:sldId id="270" r:id="rId20"/>
    <p:sldId id="271" r:id="rId21"/>
    <p:sldId id="327" r:id="rId22"/>
    <p:sldId id="555" r:id="rId23"/>
    <p:sldId id="556" r:id="rId24"/>
    <p:sldId id="557" r:id="rId25"/>
    <p:sldId id="276" r:id="rId26"/>
    <p:sldId id="277" r:id="rId27"/>
    <p:sldId id="278" r:id="rId28"/>
    <p:sldId id="279" r:id="rId29"/>
    <p:sldId id="281" r:id="rId30"/>
    <p:sldId id="32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7" r:id="rId55"/>
    <p:sldId id="308" r:id="rId56"/>
    <p:sldId id="309" r:id="rId57"/>
    <p:sldId id="311" r:id="rId58"/>
    <p:sldId id="324" r:id="rId59"/>
    <p:sldId id="325" r:id="rId60"/>
    <p:sldId id="554" r:id="rId61"/>
    <p:sldId id="328" r:id="rId62"/>
    <p:sldId id="318" r:id="rId63"/>
    <p:sldId id="321" r:id="rId64"/>
    <p:sldId id="322" r:id="rId65"/>
    <p:sldId id="323" r:id="rId6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9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8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79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07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8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22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0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86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74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740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it’s an R package (yes, this is good)</a:t>
            </a:r>
          </a:p>
          <a:p>
            <a:endParaRPr lang="en-AU" sz="2800" dirty="0"/>
          </a:p>
          <a:p>
            <a:r>
              <a:rPr lang="en-AU" sz="2800" dirty="0"/>
              <a:t>flexible interface to customize problems</a:t>
            </a:r>
          </a:p>
          <a:p>
            <a:endParaRPr lang="en-AU" sz="2800" dirty="0"/>
          </a:p>
          <a:p>
            <a:r>
              <a:rPr lang="en-AU" sz="2800" dirty="0"/>
              <a:t>compatible with tabular and GIS data formats</a:t>
            </a:r>
          </a:p>
          <a:p>
            <a:endParaRPr lang="en-AU" sz="2800" dirty="0"/>
          </a:p>
          <a:p>
            <a:r>
              <a:rPr lang="en-AU" sz="2800" dirty="0"/>
              <a:t>supports planning for multiple zones/actions</a:t>
            </a:r>
          </a:p>
          <a:p>
            <a:endParaRPr lang="en-AU" sz="2800" dirty="0"/>
          </a:p>
          <a:p>
            <a:r>
              <a:rPr lang="en-AU" sz="2800" dirty="0"/>
              <a:t>powered by exact algorithm solvers (commercial + free)</a:t>
            </a:r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15" y="963992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394027" y="4809217"/>
            <a:ext cx="27661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Hanson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 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Better 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Faster too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conservation problems?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3143007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3099807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3162153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NZ"/>
            </a:p>
          </p:txBody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68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4105898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4062698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4118116" cy="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NZ"/>
            </a:p>
          </p:txBody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2918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77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/>
          <a:srcRect t="23872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6"/>
          <a:srcRect t="29095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7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183528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Adam Marques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Veríssimo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Amanda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Martin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Angela Brennan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Brandon Edwards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Caitlyn Proctor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83686" y="9104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Cynthia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Riginos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Emma Hudgins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Guillermo Velo-Antón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Íñigo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Jaimie Vincent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98372" y="9104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Jenny McCune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Jonathan Rhodes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Joseph Bennett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Josie Hughes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Lenore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Fahrig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Miguel Camacho-Sanchez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-Mackey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91059" y="910440"/>
            <a:ext cx="2052581" cy="2279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Fuller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</a:t>
            </a:r>
            <a:r>
              <a:rPr 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Pither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Silvia Carvalho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NZ"/>
            </a:p>
          </p:txBody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9513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NZ"/>
            </a:p>
          </p:txBody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5570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NZ"/>
            </a:p>
          </p:txBody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02" name="CustomShape 37"/>
          <p:cNvSpPr/>
          <p:nvPr/>
        </p:nvSpPr>
        <p:spPr>
          <a:xfrm>
            <a:off x="549000" y="2290020"/>
            <a:ext cx="776520" cy="73368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03" name="CustomShape 38"/>
          <p:cNvSpPr/>
          <p:nvPr/>
        </p:nvSpPr>
        <p:spPr>
          <a:xfrm>
            <a:off x="365940" y="357876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19" name="CustomShape 48"/>
          <p:cNvSpPr/>
          <p:nvPr/>
        </p:nvSpPr>
        <p:spPr>
          <a:xfrm>
            <a:off x="419220" y="426384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E92EF-DA84-1739-5712-C8D72D5EA08B}"/>
              </a:ext>
            </a:extLst>
          </p:cNvPr>
          <p:cNvSpPr/>
          <p:nvPr/>
        </p:nvSpPr>
        <p:spPr>
          <a:xfrm>
            <a:off x="4140200" y="182880"/>
            <a:ext cx="48472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/>
          <p:cNvPicPr/>
          <p:nvPr/>
        </p:nvPicPr>
        <p:blipFill>
          <a:blip r:embed="rId2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/>
          <p:cNvPicPr/>
          <p:nvPr/>
        </p:nvPicPr>
        <p:blipFill>
          <a:blip r:embed="rId3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/>
          <p:cNvPicPr/>
          <p:nvPr/>
        </p:nvPicPr>
        <p:blipFill>
          <a:blip r:embed="rId4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/>
          <p:cNvPicPr/>
          <p:nvPr/>
        </p:nvPicPr>
        <p:blipFill>
          <a:blip r:embed="rId5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6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7"/>
          <a:srcRect l="19772" t="23368" b="7008"/>
          <a:stretch/>
        </p:blipFill>
        <p:spPr>
          <a:xfrm>
            <a:off x="3954960" y="3582360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520080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6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381492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387997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642009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cxn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18" name="Picture 129">
            <a:extLst>
              <a:ext uri="{FF2B5EF4-FFF2-40B4-BE49-F238E27FC236}">
                <a16:creationId xmlns:a16="http://schemas.microsoft.com/office/drawing/2014/main" id="{DAD08144-E195-43C8-8A24-32DD87574DE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3000">
                <a:srgbClr val="00B0F0"/>
              </a:gs>
              <a:gs pos="64000">
                <a:srgbClr val="FF0000"/>
              </a:gs>
              <a:gs pos="100000">
                <a:srgbClr val="FF00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28C3A6-C70F-0A0C-F428-FCCB6E00769D}"/>
              </a:ext>
            </a:extLst>
          </p:cNvPr>
          <p:cNvSpPr/>
          <p:nvPr/>
        </p:nvSpPr>
        <p:spPr>
          <a:xfrm>
            <a:off x="2799907" y="1042020"/>
            <a:ext cx="6204414" cy="4027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82" name="Picture 2"/>
          <p:cNvPicPr/>
          <p:nvPr/>
        </p:nvPicPr>
        <p:blipFill>
          <a:blip r:embed="rId3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586" name="Picture 2"/>
          <p:cNvPicPr/>
          <p:nvPr/>
        </p:nvPicPr>
        <p:blipFill>
          <a:blip r:embed="rId3"/>
          <a:srcRect l="66965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pic>
        <p:nvPicPr>
          <p:cNvPr id="1589" name="Picture 2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1" name="CustomShape 7"/>
          <p:cNvSpPr/>
          <p:nvPr/>
        </p:nvSpPr>
        <p:spPr>
          <a:xfrm>
            <a:off x="4934160" y="1104480"/>
            <a:ext cx="613080" cy="30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/>
          <p:cNvPicPr/>
          <p:nvPr/>
        </p:nvPicPr>
        <p:blipFill>
          <a:blip r:embed="rId3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/>
          <p:cNvPicPr/>
          <p:nvPr/>
        </p:nvPicPr>
        <p:blipFill>
          <a:blip r:embed="rId3"/>
          <a:srcRect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FD141-E576-8B23-D2C3-4D4738800DBF}"/>
              </a:ext>
            </a:extLst>
          </p:cNvPr>
          <p:cNvSpPr/>
          <p:nvPr/>
        </p:nvSpPr>
        <p:spPr>
          <a:xfrm>
            <a:off x="7117920" y="1073160"/>
            <a:ext cx="601317" cy="167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A7F9A-EA2E-E6EE-BCF3-07653E0A0BFA}"/>
              </a:ext>
            </a:extLst>
          </p:cNvPr>
          <p:cNvSpPr/>
          <p:nvPr/>
        </p:nvSpPr>
        <p:spPr>
          <a:xfrm>
            <a:off x="4312503" y="2421995"/>
            <a:ext cx="601317" cy="167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CustomShape 3"/>
          <p:cNvSpPr/>
          <p:nvPr/>
        </p:nvSpPr>
        <p:spPr>
          <a:xfrm>
            <a:off x="47880" y="1140480"/>
            <a:ext cx="9027000" cy="31479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185120"/>
            <a:ext cx="165240" cy="302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25" name="CustomShape 10"/>
          <p:cNvSpPr/>
          <p:nvPr/>
        </p:nvSpPr>
        <p:spPr>
          <a:xfrm>
            <a:off x="8364240" y="1290084"/>
            <a:ext cx="710640" cy="934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24854-C37E-E95F-0A2C-9255262C8A4A}"/>
              </a:ext>
            </a:extLst>
          </p:cNvPr>
          <p:cNvSpPr/>
          <p:nvPr/>
        </p:nvSpPr>
        <p:spPr>
          <a:xfrm>
            <a:off x="47150" y="1290084"/>
            <a:ext cx="58330" cy="2937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97021-FB40-3462-480E-BEFF3D9EF9BB}"/>
              </a:ext>
            </a:extLst>
          </p:cNvPr>
          <p:cNvSpPr/>
          <p:nvPr/>
        </p:nvSpPr>
        <p:spPr>
          <a:xfrm>
            <a:off x="8529230" y="4094163"/>
            <a:ext cx="539170" cy="163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7E8D1-441E-3FB6-C4DF-BCF62D73A620}"/>
              </a:ext>
            </a:extLst>
          </p:cNvPr>
          <p:cNvSpPr/>
          <p:nvPr/>
        </p:nvSpPr>
        <p:spPr>
          <a:xfrm>
            <a:off x="1087655" y="1044664"/>
            <a:ext cx="3758760" cy="382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943276"/>
            <a:ext cx="3758760" cy="4026164"/>
          </a:xfrm>
          <a:prstGeom prst="rect">
            <a:avLst/>
          </a:prstGeom>
          <a:solidFill>
            <a:srgbClr val="1E1E1E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32" name="CustomShape 3"/>
          <p:cNvSpPr/>
          <p:nvPr/>
        </p:nvSpPr>
        <p:spPr>
          <a:xfrm>
            <a:off x="4408370" y="4109154"/>
            <a:ext cx="442989" cy="507600"/>
          </a:xfrm>
          <a:prstGeom prst="rect">
            <a:avLst/>
          </a:prstGeom>
          <a:solidFill>
            <a:schemeClr val="tx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AD769-8B06-8E19-3057-056572740704}"/>
              </a:ext>
            </a:extLst>
          </p:cNvPr>
          <p:cNvSpPr/>
          <p:nvPr/>
        </p:nvSpPr>
        <p:spPr>
          <a:xfrm>
            <a:off x="1087655" y="1044664"/>
            <a:ext cx="7286324" cy="382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823328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Ecol.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Spatial </a:t>
              </a:r>
            </a:p>
            <a:p>
              <a:r>
                <a:rPr lang="en-AU" sz="24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307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458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95760" y="80640"/>
            <a:ext cx="4741200" cy="138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Evaluating surrogates of genetic diversity for conservation planning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7" name="Content Placeholder 5"/>
          <p:cNvPicPr/>
          <p:nvPr/>
        </p:nvPicPr>
        <p:blipFill>
          <a:blip r:embed="rId2"/>
          <a:stretch/>
        </p:blipFill>
        <p:spPr>
          <a:xfrm>
            <a:off x="4933440" y="205920"/>
            <a:ext cx="3846240" cy="4785480"/>
          </a:xfrm>
          <a:prstGeom prst="rect">
            <a:avLst/>
          </a:prstGeom>
          <a:ln>
            <a:noFill/>
          </a:ln>
        </p:spPr>
      </p:pic>
      <p:sp>
        <p:nvSpPr>
          <p:cNvPr id="1768" name="CustomShape 2"/>
          <p:cNvSpPr/>
          <p:nvPr/>
        </p:nvSpPr>
        <p:spPr>
          <a:xfrm>
            <a:off x="6307920" y="47743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9" name="CustomShape 3"/>
          <p:cNvSpPr/>
          <p:nvPr/>
        </p:nvSpPr>
        <p:spPr>
          <a:xfrm>
            <a:off x="464400" y="1711500"/>
            <a:ext cx="4003920" cy="327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reptile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HARD MODE</a:t>
            </a:r>
            <a:endParaRPr lang="en-US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Microsatellite markers for neutral genetic variation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437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0" y="4763566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276480" y="97919"/>
            <a:ext cx="4293360" cy="4834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for neutral genetic variation may not perform much better than random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Little performance improvement with low budget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1781" name="Picture 33"/>
          <p:cNvPicPr/>
          <p:nvPr/>
        </p:nvPicPr>
        <p:blipFill rotWithShape="1">
          <a:blip r:embed="rId2"/>
          <a:srcRect l="7777"/>
          <a:stretch/>
        </p:blipFill>
        <p:spPr>
          <a:xfrm>
            <a:off x="4735620" y="124920"/>
            <a:ext cx="4264920" cy="3990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Z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6517</TotalTime>
  <Words>1337</Words>
  <Application>Microsoft Office PowerPoint</Application>
  <PresentationFormat>On-screen Show (16:9)</PresentationFormat>
  <Paragraphs>528</Paragraphs>
  <Slides>62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Solve problems pretty quickly!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Make better conservation decisions by using…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1540</cp:revision>
  <dcterms:created xsi:type="dcterms:W3CDTF">2006-08-16T00:00:00Z</dcterms:created>
  <dcterms:modified xsi:type="dcterms:W3CDTF">2023-11-22T11:03:16Z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